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73"/>
    <a:srgbClr val="E6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5"/>
    <p:restoredTop sz="86452"/>
  </p:normalViewPr>
  <p:slideViewPr>
    <p:cSldViewPr snapToGrid="0">
      <p:cViewPr>
        <p:scale>
          <a:sx n="63" d="100"/>
          <a:sy n="63" d="100"/>
        </p:scale>
        <p:origin x="496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92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58D3-3A08-D94A-9131-73EA1863793E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0859B-E1F6-D74B-9CCC-5C4B5D2CE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0859B-E1F6-D74B-9CCC-5C4B5D2CE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0859B-E1F6-D74B-9CCC-5C4B5D2CE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9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453E-0165-BA4F-848A-B918679C7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D46FD-0416-221C-7911-1B052DDBB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BA72-E73A-1054-DE5F-EB40FC2F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AB23A-7028-A8BC-2379-3F050818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949D1-120C-AFE1-E819-FEAA13F2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8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7772-03BA-5E4C-0791-19487CE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9FCDA-5D6B-0790-9B7D-8E194FBE1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57DFA-8B2A-E2D9-1D26-F62A3CB0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1016-8FC0-0FDB-830C-AF3ECD9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65482-65AF-D0B2-DCE4-174D55CD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2538E-81C9-8408-0A84-8F754CC72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2E8E4-C55B-D3FB-B617-458FC9F74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21D9-4194-5AFF-5E2D-E6D00DA9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167E-ED16-EE53-1CDE-CC60EC5D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7AB2-1506-22D5-B644-9A3BFB0E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41FC-89B7-3CE7-9482-7FE3F9CD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656A-FD9D-050F-C4C2-897AF912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135B-2E36-DD87-F47D-58217A27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8C7CE-45C8-BBBF-E0D8-4DEAFFA5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FF15-A05E-567F-A58C-B9A7A663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5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9E6D-89A2-D6FD-F59C-A746BAE2D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1AA3C-4FAB-4C6E-9523-0EAB75D1A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B7BB1-B2D8-7EE6-5B32-E9832219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4A2C-50F8-7A30-B87F-3C518478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BFAE-3397-A2C0-D30D-B9F8625B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98F-111C-7FFD-002B-BD47C0C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2B2D6-94C7-8045-C40A-4148741ED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546D-582F-F45F-636C-F7B70B9F9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77BE6-753D-0DCB-42C4-9A8F119D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7876E-25E5-40F9-55D3-A0FF2A1C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1B2E3-6D1A-317B-967B-9446841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B604-F0F9-BC07-AF59-709C2975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F5A6-225F-9D58-7155-0388FA7A8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97127-D491-939E-D964-ED6B44EDD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A8D38-3C81-6E86-2D56-046D6066C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43C12-B32A-22D5-A484-50FBCEEDA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DEFF4-2178-D183-3526-4C3538C8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7BAE8-4586-95C8-38B0-EB357078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CCCF0-7C1E-1C42-F264-DEF03B0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0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3DD-2967-37E8-F011-1B358C8C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BBAE0-E70A-3205-1D44-7D3CDD02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4A935-AEAE-4E26-8DD3-2509192C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3B8A8-DA3B-907F-3708-B0B100F1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81408-EB19-E752-288F-2825F93D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3D3D5-9746-7973-BF8E-71AF9A0A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5FD0B-5AA3-7E8A-8A15-94293B89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9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E2A2-BEB0-726A-EAE9-5C24C303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A4CA-A8E6-2638-D515-C808A9824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11064-A392-594A-6516-882A42A7C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9A130-B496-64D2-1309-CA0E1DD0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3B402-8EA3-05CD-29D7-A2DBF168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DF4A0-8700-0863-62A1-5261F31F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2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7BC1-F59D-EBF5-0DD9-5848CB3B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BC666-B8EF-5C99-BFD3-A84186099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D3D7C-0939-7F39-CE77-50CE5365B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03924-9FA7-15BF-D699-43666533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1D171-2100-612D-636F-9B471F9C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99C80-ABFE-023B-E036-749B3788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296B3-46AB-98BA-2D28-9E73C237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7F0F-4759-047B-E4DC-200C40270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C4925-A904-8CB3-F488-CF597B259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E0F60-F98E-E04E-8062-CC04F8BA275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4DC35-29EB-7F2B-E99C-3D70797F4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8227-7A99-6BF9-E831-5CE10ED5C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microsoft.com/office/2007/relationships/hdphoto" Target="../media/hdphoto5.wdp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microsoft.com/office/2007/relationships/hdphoto" Target="../media/hdphoto8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microsoft.com/office/2007/relationships/hdphoto" Target="../media/hdphoto7.wdp"/><Relationship Id="rId10" Type="http://schemas.openxmlformats.org/officeDocument/2006/relationships/image" Target="../media/image30.png"/><Relationship Id="rId19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microsoft.com/office/2007/relationships/hdphoto" Target="../media/hdphoto6.wdp"/><Relationship Id="rId27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85B4EDE6-B134-267F-4F49-9B2E98655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57" b="54113" l="3789" r="64818">
                        <a14:foregroundMark x1="12828" y1="19395" x2="13527" y2="23466"/>
                        <a14:foregroundMark x1="64860" y1="33755" x2="9081" y2="36754"/>
                        <a14:foregroundMark x1="10457" y1="29546" x2="11135" y2="36644"/>
                        <a14:foregroundMark x1="7811" y1="33205" x2="7811" y2="31417"/>
                        <a14:foregroundMark x1="4721" y1="39752" x2="8912" y2="49821"/>
                        <a14:foregroundMark x1="8912" y1="49821" x2="17909" y2="50014"/>
                        <a14:foregroundMark x1="17909" y1="50014" x2="21761" y2="54113"/>
                        <a14:foregroundMark x1="12595" y1="18514" x2="19539" y2="24429"/>
                        <a14:foregroundMark x1="20809" y1="20523" x2="19623" y2="22531"/>
                        <a14:foregroundMark x1="16279" y1="18624" x2="20131" y2="19312"/>
                        <a14:foregroundMark x1="15855" y1="16974" x2="15940" y2="19972"/>
                        <a14:foregroundMark x1="6520" y1="32875" x2="9441" y2="35213"/>
                        <a14:foregroundMark x1="3789" y1="44539" x2="6181" y2="46657"/>
                        <a14:foregroundMark x1="12172" y1="17854" x2="12595" y2="23851"/>
                        <a14:foregroundMark x1="17041" y1="17744" x2="21063" y2="18514"/>
                        <a14:foregroundMark x1="19094" y1="31417" x2="22269" y2="37772"/>
                        <a14:foregroundMark x1="21147" y1="28748" x2="24069" y2="39092"/>
                        <a14:foregroundMark x1="24069" y1="39092" x2="24069" y2="39422"/>
                        <a14:foregroundMark x1="22523" y1="32655" x2="20131" y2="33425"/>
                        <a14:foregroundMark x1="22862" y1="32545" x2="18586" y2="37084"/>
                        <a14:foregroundMark x1="24069" y1="35763" x2="23370" y2="35433"/>
                      </a14:backgroundRemoval>
                    </a14:imgEffect>
                  </a14:imgLayer>
                </a14:imgProps>
              </a:ext>
            </a:extLst>
          </a:blip>
          <a:srcRect l="3504" t="7199" r="72673" b="45776"/>
          <a:stretch/>
        </p:blipFill>
        <p:spPr>
          <a:xfrm>
            <a:off x="11363173" y="3507213"/>
            <a:ext cx="405318" cy="680209"/>
          </a:xfrm>
          <a:prstGeom prst="rect">
            <a:avLst/>
          </a:prstGeom>
        </p:spPr>
      </p:pic>
      <p:pic>
        <p:nvPicPr>
          <p:cNvPr id="29" name="Picture 28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8D49FEE8-4685-98BA-35F9-85508FD2FA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0" t="46188" r="43673" b="33269"/>
          <a:stretch/>
        </p:blipFill>
        <p:spPr>
          <a:xfrm>
            <a:off x="10577312" y="4720222"/>
            <a:ext cx="1614933" cy="962341"/>
          </a:xfrm>
          <a:prstGeom prst="rect">
            <a:avLst/>
          </a:prstGeom>
        </p:spPr>
      </p:pic>
      <p:pic>
        <p:nvPicPr>
          <p:cNvPr id="28" name="Picture 2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CA57B3B9-CAB8-B5C6-DBC7-5480186DFE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59156" b="68284"/>
          <a:stretch/>
        </p:blipFill>
        <p:spPr>
          <a:xfrm>
            <a:off x="10174144" y="2708389"/>
            <a:ext cx="561711" cy="711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152ACF-A86D-668E-379B-CFC26D61097F}"/>
                  </a:ext>
                </a:extLst>
              </p:cNvPr>
              <p:cNvSpPr txBox="1"/>
              <p:nvPr/>
            </p:nvSpPr>
            <p:spPr>
              <a:xfrm>
                <a:off x="363891" y="2698327"/>
                <a:ext cx="1512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Fecundity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152ACF-A86D-668E-379B-CFC26D610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91" y="2698327"/>
                <a:ext cx="1512594" cy="461665"/>
              </a:xfrm>
              <a:prstGeom prst="rect">
                <a:avLst/>
              </a:prstGeom>
              <a:blipFill>
                <a:blip r:embed="rId7"/>
                <a:stretch>
                  <a:fillRect l="-41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4B0DC3-F8B3-C49F-64C8-C4FA79840C3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876485" y="1255653"/>
            <a:ext cx="1495122" cy="167350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88FC064B-70C0-02B0-0C1B-FAE27E2B1E68}"/>
              </a:ext>
            </a:extLst>
          </p:cNvPr>
          <p:cNvSpPr/>
          <p:nvPr/>
        </p:nvSpPr>
        <p:spPr>
          <a:xfrm rot="20700559">
            <a:off x="343760" y="2012026"/>
            <a:ext cx="914400" cy="914400"/>
          </a:xfrm>
          <a:prstGeom prst="arc">
            <a:avLst>
              <a:gd name="adj1" fmla="val 14477403"/>
              <a:gd name="adj2" fmla="val 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9D2CAA-7707-63C4-80A5-7ED688F8D318}"/>
              </a:ext>
            </a:extLst>
          </p:cNvPr>
          <p:cNvCxnSpPr>
            <a:cxnSpLocks/>
          </p:cNvCxnSpPr>
          <p:nvPr/>
        </p:nvCxnSpPr>
        <p:spPr>
          <a:xfrm>
            <a:off x="1876485" y="2929160"/>
            <a:ext cx="1495122" cy="112605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49701B-F559-1D8A-577F-4C81C360E133}"/>
              </a:ext>
            </a:extLst>
          </p:cNvPr>
          <p:cNvSpPr txBox="1"/>
          <p:nvPr/>
        </p:nvSpPr>
        <p:spPr>
          <a:xfrm>
            <a:off x="3345754" y="1055598"/>
            <a:ext cx="170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Self-regulation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644DD-4060-1B1F-F56D-A24BB228AA2D}"/>
              </a:ext>
            </a:extLst>
          </p:cNvPr>
          <p:cNvSpPr txBox="1"/>
          <p:nvPr/>
        </p:nvSpPr>
        <p:spPr>
          <a:xfrm>
            <a:off x="3371607" y="3701271"/>
            <a:ext cx="221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Within and across </a:t>
            </a:r>
          </a:p>
          <a:p>
            <a:r>
              <a:rPr lang="en-US" sz="2000" dirty="0"/>
              <a:t>trophic levels effect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2924FF-B844-4871-1867-CF27D9A94F9A}"/>
              </a:ext>
            </a:extLst>
          </p:cNvPr>
          <p:cNvCxnSpPr>
            <a:cxnSpLocks/>
          </p:cNvCxnSpPr>
          <p:nvPr/>
        </p:nvCxnSpPr>
        <p:spPr>
          <a:xfrm flipV="1">
            <a:off x="5078716" y="690126"/>
            <a:ext cx="980455" cy="56552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6BD6DE-F283-BDAF-235D-7F4E629ED54C}"/>
                  </a:ext>
                </a:extLst>
              </p:cNvPr>
              <p:cNvSpPr txBox="1"/>
              <p:nvPr/>
            </p:nvSpPr>
            <p:spPr>
              <a:xfrm>
                <a:off x="6032317" y="459293"/>
                <a:ext cx="24373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Intrinsic fecundity: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6BD6DE-F283-BDAF-235D-7F4E629ED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317" y="459293"/>
                <a:ext cx="2437334" cy="461665"/>
              </a:xfrm>
              <a:prstGeom prst="rect">
                <a:avLst/>
              </a:prstGeom>
              <a:blipFill>
                <a:blip r:embed="rId8"/>
                <a:stretch>
                  <a:fillRect l="-312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90CD7F-B6D8-7133-39E4-B8F2D4FB595F}"/>
              </a:ext>
            </a:extLst>
          </p:cNvPr>
          <p:cNvCxnSpPr>
            <a:cxnSpLocks/>
          </p:cNvCxnSpPr>
          <p:nvPr/>
        </p:nvCxnSpPr>
        <p:spPr>
          <a:xfrm>
            <a:off x="5078716" y="1255653"/>
            <a:ext cx="980455" cy="78012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E8B2A-115A-6549-EE83-567EED69324E}"/>
                  </a:ext>
                </a:extLst>
              </p:cNvPr>
              <p:cNvSpPr txBox="1"/>
              <p:nvPr/>
            </p:nvSpPr>
            <p:spPr>
              <a:xfrm>
                <a:off x="6032317" y="1804947"/>
                <a:ext cx="3136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Intraspecific interaction: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E8B2A-115A-6549-EE83-567EED69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317" y="1804947"/>
                <a:ext cx="3136628" cy="461665"/>
              </a:xfrm>
              <a:prstGeom prst="rect">
                <a:avLst/>
              </a:prstGeom>
              <a:blipFill>
                <a:blip r:embed="rId9"/>
                <a:stretch>
                  <a:fillRect l="-242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58545DC-D9B8-ECC6-8609-E73D26F5F7BC}"/>
              </a:ext>
            </a:extLst>
          </p:cNvPr>
          <p:cNvSpPr/>
          <p:nvPr/>
        </p:nvSpPr>
        <p:spPr>
          <a:xfrm>
            <a:off x="8505646" y="615269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12819B-39F3-6A23-B303-09E917BBDACD}"/>
              </a:ext>
            </a:extLst>
          </p:cNvPr>
          <p:cNvSpPr/>
          <p:nvPr/>
        </p:nvSpPr>
        <p:spPr>
          <a:xfrm>
            <a:off x="9196977" y="1829911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F45B9E-4645-5497-5596-A47C2618FB0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590978" y="2913262"/>
            <a:ext cx="468193" cy="11419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4D6A94-572D-0939-EE8A-65BF7B4CCA4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590978" y="4055214"/>
            <a:ext cx="46819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7FEA17-FA8E-74E5-C73E-3F9750698DE2}"/>
              </a:ext>
            </a:extLst>
          </p:cNvPr>
          <p:cNvCxnSpPr>
            <a:cxnSpLocks/>
          </p:cNvCxnSpPr>
          <p:nvPr/>
        </p:nvCxnSpPr>
        <p:spPr>
          <a:xfrm>
            <a:off x="5590978" y="4055214"/>
            <a:ext cx="468193" cy="112213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D8132C-1B36-7608-1B39-3A52359ED047}"/>
              </a:ext>
            </a:extLst>
          </p:cNvPr>
          <p:cNvSpPr txBox="1"/>
          <p:nvPr/>
        </p:nvSpPr>
        <p:spPr>
          <a:xfrm>
            <a:off x="6026641" y="2713207"/>
            <a:ext cx="118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Pollinator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E6BAB8-8668-FE6F-5634-2CDAEDEA460F}"/>
              </a:ext>
            </a:extLst>
          </p:cNvPr>
          <p:cNvSpPr txBox="1"/>
          <p:nvPr/>
        </p:nvSpPr>
        <p:spPr>
          <a:xfrm>
            <a:off x="5956621" y="3855159"/>
            <a:ext cx="133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Plant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4E3D0-C261-4748-D0E6-7453150262BB}"/>
              </a:ext>
            </a:extLst>
          </p:cNvPr>
          <p:cNvSpPr txBox="1"/>
          <p:nvPr/>
        </p:nvSpPr>
        <p:spPr>
          <a:xfrm>
            <a:off x="6059171" y="4977297"/>
            <a:ext cx="1300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Herbivore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04EAF8-E0EC-5ADF-67D0-52C6BF7853D0}"/>
              </a:ext>
            </a:extLst>
          </p:cNvPr>
          <p:cNvCxnSpPr>
            <a:cxnSpLocks/>
          </p:cNvCxnSpPr>
          <p:nvPr/>
        </p:nvCxnSpPr>
        <p:spPr>
          <a:xfrm>
            <a:off x="7247881" y="2913288"/>
            <a:ext cx="10800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9FE593-FD66-1BFE-B5DD-172C6D584027}"/>
                  </a:ext>
                </a:extLst>
              </p:cNvPr>
              <p:cNvSpPr txBox="1"/>
              <p:nvPr/>
            </p:nvSpPr>
            <p:spPr>
              <a:xfrm>
                <a:off x="8294137" y="2683338"/>
                <a:ext cx="203792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𝑃𝑜𝑙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𝑃𝑜𝑙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9FE593-FD66-1BFE-B5DD-172C6D58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37" y="2683338"/>
                <a:ext cx="2037929" cy="477888"/>
              </a:xfrm>
              <a:prstGeom prst="rect">
                <a:avLst/>
              </a:prstGeom>
              <a:blipFill>
                <a:blip r:embed="rId10"/>
                <a:stretch>
                  <a:fillRect t="-2564" r="-124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7D4B55-9CCF-F0A7-49AB-A240D753FEA2}"/>
              </a:ext>
            </a:extLst>
          </p:cNvPr>
          <p:cNvCxnSpPr>
            <a:cxnSpLocks/>
          </p:cNvCxnSpPr>
          <p:nvPr/>
        </p:nvCxnSpPr>
        <p:spPr>
          <a:xfrm flipV="1">
            <a:off x="7247881" y="4045581"/>
            <a:ext cx="10800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F41E5-3390-2B0D-F095-4548BCA3F28C}"/>
                  </a:ext>
                </a:extLst>
              </p:cNvPr>
              <p:cNvSpPr txBox="1"/>
              <p:nvPr/>
            </p:nvSpPr>
            <p:spPr>
              <a:xfrm>
                <a:off x="8317954" y="3793623"/>
                <a:ext cx="1367860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𝑃𝑙𝑡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F41E5-3390-2B0D-F095-4548BCA3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954" y="3793623"/>
                <a:ext cx="1367860" cy="519758"/>
              </a:xfrm>
              <a:prstGeom prst="rect">
                <a:avLst/>
              </a:prstGeom>
              <a:blipFill>
                <a:blip r:embed="rId11"/>
                <a:stretch>
                  <a:fillRect t="-7143" r="-5321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59AA1A-9F2A-97C6-9153-6EAA486E364C}"/>
              </a:ext>
            </a:extLst>
          </p:cNvPr>
          <p:cNvCxnSpPr>
            <a:cxnSpLocks/>
          </p:cNvCxnSpPr>
          <p:nvPr/>
        </p:nvCxnSpPr>
        <p:spPr>
          <a:xfrm flipV="1">
            <a:off x="7247881" y="5180224"/>
            <a:ext cx="10800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BAC0F4-4B6B-F8AD-9111-2C4602C87CC1}"/>
                  </a:ext>
                </a:extLst>
              </p:cNvPr>
              <p:cNvSpPr txBox="1"/>
              <p:nvPr/>
            </p:nvSpPr>
            <p:spPr>
              <a:xfrm>
                <a:off x="8351804" y="4933360"/>
                <a:ext cx="101520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𝐻𝑒𝑟𝑏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𝐻𝑒𝑟𝑏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BAC0F4-4B6B-F8AD-9111-2C4602C87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804" y="4933360"/>
                <a:ext cx="1015203" cy="477888"/>
              </a:xfrm>
              <a:prstGeom prst="rect">
                <a:avLst/>
              </a:prstGeom>
              <a:blipFill>
                <a:blip r:embed="rId12"/>
                <a:stretch>
                  <a:fillRect t="-2564" r="-13827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 77">
            <a:extLst>
              <a:ext uri="{FF2B5EF4-FFF2-40B4-BE49-F238E27FC236}">
                <a16:creationId xmlns:a16="http://schemas.microsoft.com/office/drawing/2014/main" id="{F6592990-91A5-DC2C-E3B8-FE9750A7704F}"/>
              </a:ext>
            </a:extLst>
          </p:cNvPr>
          <p:cNvSpPr/>
          <p:nvPr/>
        </p:nvSpPr>
        <p:spPr>
          <a:xfrm>
            <a:off x="10354964" y="2616872"/>
            <a:ext cx="852819" cy="490637"/>
          </a:xfrm>
          <a:custGeom>
            <a:avLst/>
            <a:gdLst>
              <a:gd name="connsiteX0" fmla="*/ 581357 w 852819"/>
              <a:gd name="connsiteY0" fmla="*/ 490637 h 490637"/>
              <a:gd name="connsiteX1" fmla="*/ 352757 w 852819"/>
              <a:gd name="connsiteY1" fmla="*/ 304900 h 490637"/>
              <a:gd name="connsiteX2" fmla="*/ 224169 w 852819"/>
              <a:gd name="connsiteY2" fmla="*/ 290612 h 490637"/>
              <a:gd name="connsiteX3" fmla="*/ 309894 w 852819"/>
              <a:gd name="connsiteY3" fmla="*/ 404912 h 490637"/>
              <a:gd name="connsiteX4" fmla="*/ 438482 w 852819"/>
              <a:gd name="connsiteY4" fmla="*/ 190600 h 490637"/>
              <a:gd name="connsiteX5" fmla="*/ 238457 w 852819"/>
              <a:gd name="connsiteY5" fmla="*/ 90587 h 490637"/>
              <a:gd name="connsiteX6" fmla="*/ 9857 w 852819"/>
              <a:gd name="connsiteY6" fmla="*/ 219175 h 490637"/>
              <a:gd name="connsiteX7" fmla="*/ 38432 w 852819"/>
              <a:gd name="connsiteY7" fmla="*/ 333475 h 490637"/>
              <a:gd name="connsiteX8" fmla="*/ 124157 w 852819"/>
              <a:gd name="connsiteY8" fmla="*/ 262037 h 490637"/>
              <a:gd name="connsiteX9" fmla="*/ 267032 w 852819"/>
              <a:gd name="connsiteY9" fmla="*/ 19150 h 490637"/>
              <a:gd name="connsiteX10" fmla="*/ 852819 w 852819"/>
              <a:gd name="connsiteY10" fmla="*/ 33437 h 4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2819" h="490637">
                <a:moveTo>
                  <a:pt x="581357" y="490637"/>
                </a:moveTo>
                <a:cubicBezTo>
                  <a:pt x="496822" y="414437"/>
                  <a:pt x="412288" y="338237"/>
                  <a:pt x="352757" y="304900"/>
                </a:cubicBezTo>
                <a:cubicBezTo>
                  <a:pt x="293226" y="271563"/>
                  <a:pt x="231313" y="273943"/>
                  <a:pt x="224169" y="290612"/>
                </a:cubicBezTo>
                <a:cubicBezTo>
                  <a:pt x="217025" y="307281"/>
                  <a:pt x="274175" y="421581"/>
                  <a:pt x="309894" y="404912"/>
                </a:cubicBezTo>
                <a:cubicBezTo>
                  <a:pt x="345613" y="388243"/>
                  <a:pt x="450388" y="242987"/>
                  <a:pt x="438482" y="190600"/>
                </a:cubicBezTo>
                <a:cubicBezTo>
                  <a:pt x="426576" y="138213"/>
                  <a:pt x="309894" y="85824"/>
                  <a:pt x="238457" y="90587"/>
                </a:cubicBezTo>
                <a:cubicBezTo>
                  <a:pt x="167019" y="95349"/>
                  <a:pt x="43194" y="178694"/>
                  <a:pt x="9857" y="219175"/>
                </a:cubicBezTo>
                <a:cubicBezTo>
                  <a:pt x="-23481" y="259656"/>
                  <a:pt x="38432" y="333475"/>
                  <a:pt x="38432" y="333475"/>
                </a:cubicBezTo>
                <a:cubicBezTo>
                  <a:pt x="57482" y="340619"/>
                  <a:pt x="86057" y="314424"/>
                  <a:pt x="124157" y="262037"/>
                </a:cubicBezTo>
                <a:cubicBezTo>
                  <a:pt x="162257" y="209650"/>
                  <a:pt x="145588" y="57250"/>
                  <a:pt x="267032" y="19150"/>
                </a:cubicBezTo>
                <a:cubicBezTo>
                  <a:pt x="388476" y="-18950"/>
                  <a:pt x="620647" y="7243"/>
                  <a:pt x="852819" y="33437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0872CA6-D726-2165-DE9B-9CC1A0985373}"/>
              </a:ext>
            </a:extLst>
          </p:cNvPr>
          <p:cNvSpPr/>
          <p:nvPr/>
        </p:nvSpPr>
        <p:spPr>
          <a:xfrm>
            <a:off x="10565082" y="3858375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0407AC-DECB-9E85-6787-EA02455E5219}"/>
                  </a:ext>
                </a:extLst>
              </p:cNvPr>
              <p:cNvSpPr txBox="1"/>
              <p:nvPr/>
            </p:nvSpPr>
            <p:spPr>
              <a:xfrm>
                <a:off x="188668" y="4281787"/>
                <a:ext cx="5610217" cy="2191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plant group,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i="1" dirty="0">
                    <a:latin typeface="Cambria Math" panose="02040503050406030204" pitchFamily="18" charset="0"/>
                  </a:rPr>
                  <a:t> </a:t>
                </a:r>
                <a:endParaRPr lang="en-AU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</a:rPr>
                  <a:t> = pollinator group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</a:rPr>
                  <a:t> = herbivore group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direct effect on the focal 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effect on a pairwise plant interaction (HOI)</a:t>
                </a:r>
                <a:endParaRPr lang="en-AU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𝑝𝑎𝑟𝑎𝑚𝑒𝑡𝑒𝑟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= trophic generic </a:t>
                </a:r>
                <a:r>
                  <a:rPr lang="en-AU" dirty="0"/>
                  <a:t>effect on </a:t>
                </a:r>
                <a:r>
                  <a:rPr lang="en-US" dirty="0"/>
                  <a:t>the focal species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𝑝𝑎𝑟𝑎𝑚𝑒𝑡𝑒𝑟</m:t>
                        </m:r>
                      </m:e>
                    </m:acc>
                  </m:oMath>
                </a14:m>
                <a:r>
                  <a:rPr lang="en-US" dirty="0"/>
                  <a:t> = group-specific effect on the focal species</a:t>
                </a: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0407AC-DECB-9E85-6787-EA02455E5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68" y="4281787"/>
                <a:ext cx="5610217" cy="2191241"/>
              </a:xfrm>
              <a:prstGeom prst="rect">
                <a:avLst/>
              </a:prstGeom>
              <a:blipFill>
                <a:blip r:embed="rId13"/>
                <a:stretch>
                  <a:fillRect l="-451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B219AF7-466B-1697-3AA7-80C7A05E9FA8}"/>
                  </a:ext>
                </a:extLst>
              </p:cNvPr>
              <p:cNvSpPr txBox="1"/>
              <p:nvPr/>
            </p:nvSpPr>
            <p:spPr>
              <a:xfrm>
                <a:off x="8317954" y="3222917"/>
                <a:ext cx="561711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𝑃𝑜𝑙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B219AF7-466B-1697-3AA7-80C7A05E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954" y="3222917"/>
                <a:ext cx="561711" cy="519758"/>
              </a:xfrm>
              <a:prstGeom prst="rect">
                <a:avLst/>
              </a:prstGeom>
              <a:blipFill>
                <a:blip r:embed="rId14"/>
                <a:stretch>
                  <a:fillRect l="-8696" t="-4762" r="-10217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5D71E78-93B6-0D3C-C3CD-8C45562520BC}"/>
                  </a:ext>
                </a:extLst>
              </p:cNvPr>
              <p:cNvSpPr txBox="1"/>
              <p:nvPr/>
            </p:nvSpPr>
            <p:spPr>
              <a:xfrm>
                <a:off x="8326012" y="4367711"/>
                <a:ext cx="561711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𝐻𝑒𝑟𝑏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𝑖𝑗h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5D71E78-93B6-0D3C-C3CD-8C455625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012" y="4367711"/>
                <a:ext cx="561711" cy="519758"/>
              </a:xfrm>
              <a:prstGeom prst="rect">
                <a:avLst/>
              </a:prstGeom>
              <a:blipFill>
                <a:blip r:embed="rId15"/>
                <a:stretch>
                  <a:fillRect l="-8889" t="-7143" r="-14888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Brace 140">
            <a:extLst>
              <a:ext uri="{FF2B5EF4-FFF2-40B4-BE49-F238E27FC236}">
                <a16:creationId xmlns:a16="http://schemas.microsoft.com/office/drawing/2014/main" id="{2B13B52F-A646-A738-A737-C40A53502DED}"/>
              </a:ext>
            </a:extLst>
          </p:cNvPr>
          <p:cNvSpPr/>
          <p:nvPr/>
        </p:nvSpPr>
        <p:spPr>
          <a:xfrm>
            <a:off x="7805686" y="2922282"/>
            <a:ext cx="561711" cy="1132249"/>
          </a:xfrm>
          <a:prstGeom prst="rightBrace">
            <a:avLst>
              <a:gd name="adj1" fmla="val 49030"/>
              <a:gd name="adj2" fmla="val 51352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9B061E-36D7-6355-8E97-4B4AB8A78E3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1945"/>
          <a:stretch/>
        </p:blipFill>
        <p:spPr>
          <a:xfrm rot="1692493">
            <a:off x="11146256" y="2437421"/>
            <a:ext cx="556326" cy="489872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47C1E1-616C-30C5-4ECD-3B7AD84A5D1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35657"/>
          <a:stretch/>
        </p:blipFill>
        <p:spPr>
          <a:xfrm rot="20430525">
            <a:off x="10463069" y="4639292"/>
            <a:ext cx="870480" cy="626304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1880B4-C67A-C76E-26CF-E362853F875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b="15799"/>
          <a:stretch/>
        </p:blipFill>
        <p:spPr>
          <a:xfrm flipH="1">
            <a:off x="1091673" y="1978643"/>
            <a:ext cx="668938" cy="563253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76633-B8C6-EC23-E7B3-342D094641E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b="15799"/>
          <a:stretch/>
        </p:blipFill>
        <p:spPr>
          <a:xfrm flipH="1">
            <a:off x="1226267" y="1803628"/>
            <a:ext cx="668938" cy="563253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1EB543-6731-2B3A-E388-36BA3620FB0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b="16498"/>
          <a:stretch/>
        </p:blipFill>
        <p:spPr>
          <a:xfrm flipH="1">
            <a:off x="1399086" y="2024324"/>
            <a:ext cx="668938" cy="558578"/>
          </a:xfrm>
          <a:prstGeom prst="rect">
            <a:avLst/>
          </a:prstGeom>
        </p:spPr>
      </p:pic>
      <p:pic>
        <p:nvPicPr>
          <p:cNvPr id="18" name="Picture 1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1B313234-F90C-1187-034B-E7E25C5A7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601" t="12865" r="45556" b="59844"/>
          <a:stretch/>
        </p:blipFill>
        <p:spPr>
          <a:xfrm>
            <a:off x="108157" y="1990924"/>
            <a:ext cx="889795" cy="751914"/>
          </a:xfrm>
          <a:prstGeom prst="rect">
            <a:avLst/>
          </a:prstGeom>
        </p:spPr>
      </p:pic>
      <p:pic>
        <p:nvPicPr>
          <p:cNvPr id="19" name="Picture 18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83C5B21-AEE3-276F-021D-42D7F23AD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8803121" y="151929"/>
            <a:ext cx="664999" cy="954484"/>
          </a:xfrm>
          <a:prstGeom prst="rect">
            <a:avLst/>
          </a:prstGeom>
        </p:spPr>
      </p:pic>
      <p:pic>
        <p:nvPicPr>
          <p:cNvPr id="20" name="Picture 19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6E42DDC8-0DAB-BC72-4604-262C7C740F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505268" y="1321320"/>
            <a:ext cx="664999" cy="954484"/>
          </a:xfrm>
          <a:prstGeom prst="rect">
            <a:avLst/>
          </a:prstGeom>
        </p:spPr>
      </p:pic>
      <p:pic>
        <p:nvPicPr>
          <p:cNvPr id="21" name="Picture 20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4722BE70-FFBA-347A-4376-61F80998F8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191338" y="1484267"/>
            <a:ext cx="454689" cy="652623"/>
          </a:xfrm>
          <a:prstGeom prst="rect">
            <a:avLst/>
          </a:prstGeom>
        </p:spPr>
      </p:pic>
      <p:pic>
        <p:nvPicPr>
          <p:cNvPr id="22" name="Picture 21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CB732E8-0341-E845-7220-BA509DA2D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581819" y="1781875"/>
            <a:ext cx="454689" cy="652623"/>
          </a:xfrm>
          <a:prstGeom prst="rect">
            <a:avLst/>
          </a:prstGeom>
        </p:spPr>
      </p:pic>
      <p:pic>
        <p:nvPicPr>
          <p:cNvPr id="23" name="Picture 22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9181E3F0-4F72-4CCB-473D-90F47C92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10041851" y="1601035"/>
            <a:ext cx="454689" cy="652623"/>
          </a:xfrm>
          <a:prstGeom prst="rect">
            <a:avLst/>
          </a:prstGeom>
        </p:spPr>
      </p:pic>
      <p:pic>
        <p:nvPicPr>
          <p:cNvPr id="47" name="Picture 46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972FCD9-F1AD-C689-A365-1298E3AEBD8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grayscl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439" b="49959" l="58573" r="79213">
                        <a14:foregroundMark x1="67316" y1="3549" x2="69475" y2="5557"/>
                        <a14:foregroundMark x1="61685" y1="15241" x2="65453" y2="18349"/>
                        <a14:foregroundMark x1="67062" y1="3439" x2="67062" y2="7785"/>
                      </a14:backgroundRemoval>
                    </a14:imgEffect>
                  </a14:imgLayer>
                </a14:imgProps>
              </a:ext>
            </a:extLst>
          </a:blip>
          <a:srcRect l="56021" t="-1" r="18203" b="44452"/>
          <a:stretch/>
        </p:blipFill>
        <p:spPr>
          <a:xfrm>
            <a:off x="10460612" y="3516797"/>
            <a:ext cx="566870" cy="939735"/>
          </a:xfrm>
          <a:prstGeom prst="rect">
            <a:avLst/>
          </a:prstGeom>
        </p:spPr>
      </p:pic>
      <p:pic>
        <p:nvPicPr>
          <p:cNvPr id="2" name="Picture 1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D2D0D4DA-5A32-8DC4-EBF3-84F522DE12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10875283" y="3306238"/>
            <a:ext cx="664999" cy="954484"/>
          </a:xfrm>
          <a:prstGeom prst="rect">
            <a:avLst/>
          </a:prstGeom>
        </p:spPr>
      </p:pic>
      <p:pic>
        <p:nvPicPr>
          <p:cNvPr id="6" name="Picture 5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2B2A1AD0-D619-867D-B05F-9E4152DE2DC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grayscl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447" b="49133" l="80991" r="97989">
                        <a14:foregroundMark x1="80991" y1="12875" x2="81414" y2="15873"/>
                        <a14:foregroundMark x1="92358" y1="13315" x2="95025" y2="13425"/>
                      </a14:backgroundRemoval>
                    </a14:imgEffect>
                  </a14:imgLayer>
                </a14:imgProps>
              </a:ext>
            </a:extLst>
          </a:blip>
          <a:srcRect l="80064" r="-1" b="45383"/>
          <a:stretch/>
        </p:blipFill>
        <p:spPr>
          <a:xfrm>
            <a:off x="10975499" y="3482796"/>
            <a:ext cx="484643" cy="1021375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70BC0C8E-0F84-3984-F634-B2CE9AB20FFD}"/>
              </a:ext>
            </a:extLst>
          </p:cNvPr>
          <p:cNvSpPr/>
          <p:nvPr/>
        </p:nvSpPr>
        <p:spPr>
          <a:xfrm>
            <a:off x="7805686" y="4050158"/>
            <a:ext cx="561711" cy="1132249"/>
          </a:xfrm>
          <a:prstGeom prst="rightBrace">
            <a:avLst>
              <a:gd name="adj1" fmla="val 49030"/>
              <a:gd name="adj2" fmla="val 51352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3F8B4F2D-64ED-8C96-0899-53D2B66F64DC}"/>
              </a:ext>
            </a:extLst>
          </p:cNvPr>
          <p:cNvSpPr/>
          <p:nvPr/>
        </p:nvSpPr>
        <p:spPr>
          <a:xfrm rot="20247428">
            <a:off x="802143" y="2009072"/>
            <a:ext cx="460454" cy="857715"/>
          </a:xfrm>
          <a:prstGeom prst="arc">
            <a:avLst>
              <a:gd name="adj1" fmla="val 15101666"/>
              <a:gd name="adj2" fmla="val 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1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le 14">
            <a:extLst>
              <a:ext uri="{FF2B5EF4-FFF2-40B4-BE49-F238E27FC236}">
                <a16:creationId xmlns:a16="http://schemas.microsoft.com/office/drawing/2014/main" id="{DD6B27D6-69AE-B256-C06F-31BDDBD075F2}"/>
              </a:ext>
            </a:extLst>
          </p:cNvPr>
          <p:cNvSpPr/>
          <p:nvPr/>
        </p:nvSpPr>
        <p:spPr>
          <a:xfrm rot="10800000">
            <a:off x="5347382" y="4377185"/>
            <a:ext cx="3146911" cy="790559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9F73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6F2DE9E9-3222-DD02-CF3F-10593F2728E4}"/>
              </a:ext>
            </a:extLst>
          </p:cNvPr>
          <p:cNvSpPr/>
          <p:nvPr/>
        </p:nvSpPr>
        <p:spPr>
          <a:xfrm flipV="1">
            <a:off x="2200472" y="4377186"/>
            <a:ext cx="3146911" cy="79056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rgbClr val="E6A0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55309-FD35-1CC7-B6F4-30681A30923B}"/>
              </a:ext>
            </a:extLst>
          </p:cNvPr>
          <p:cNvSpPr txBox="1"/>
          <p:nvPr/>
        </p:nvSpPr>
        <p:spPr>
          <a:xfrm>
            <a:off x="2200471" y="4317813"/>
            <a:ext cx="306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Negative (-)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E8CD7-BA71-67EA-3A3C-9632BE20B8EA}"/>
              </a:ext>
            </a:extLst>
          </p:cNvPr>
          <p:cNvSpPr txBox="1"/>
          <p:nvPr/>
        </p:nvSpPr>
        <p:spPr>
          <a:xfrm>
            <a:off x="7180764" y="4317814"/>
            <a:ext cx="37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Positive</a:t>
            </a:r>
            <a:r>
              <a:rPr lang="en-US" sz="2000" dirty="0">
                <a:solidFill>
                  <a:schemeClr val="tx1"/>
                </a:solidFill>
              </a:rPr>
              <a:t> (+)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33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EE3B45-E28D-AD7F-3C5B-5FE8F9D542C3}"/>
              </a:ext>
            </a:extLst>
          </p:cNvPr>
          <p:cNvGrpSpPr/>
          <p:nvPr/>
        </p:nvGrpSpPr>
        <p:grpSpPr>
          <a:xfrm>
            <a:off x="1478067" y="1535253"/>
            <a:ext cx="8225037" cy="919724"/>
            <a:chOff x="1478068" y="1525837"/>
            <a:chExt cx="4974633" cy="841775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7487D961-D2CF-D6A3-5FDB-E22993131E6A}"/>
                </a:ext>
              </a:extLst>
            </p:cNvPr>
            <p:cNvSpPr/>
            <p:nvPr/>
          </p:nvSpPr>
          <p:spPr>
            <a:xfrm>
              <a:off x="1478070" y="1525838"/>
              <a:ext cx="3842075" cy="69088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rgbClr val="E6A000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3DF14EF0-002D-675E-85B7-42D6C69C90BF}"/>
                </a:ext>
              </a:extLst>
            </p:cNvPr>
            <p:cNvSpPr/>
            <p:nvPr/>
          </p:nvSpPr>
          <p:spPr>
            <a:xfrm rot="10800000">
              <a:off x="1478069" y="1525838"/>
              <a:ext cx="3842075" cy="69088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9F73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5FE922-EA05-6864-C751-38C382A86884}"/>
                </a:ext>
              </a:extLst>
            </p:cNvPr>
            <p:cNvSpPr txBox="1"/>
            <p:nvPr/>
          </p:nvSpPr>
          <p:spPr>
            <a:xfrm>
              <a:off x="4187586" y="1525837"/>
              <a:ext cx="2265115" cy="53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Positive (+)</a:t>
              </a:r>
              <a:endParaRPr lang="en-US" sz="2000" dirty="0">
                <a:solidFill>
                  <a:schemeClr val="tx1"/>
                </a:solidFill>
              </a:endParaRPr>
            </a:p>
            <a:p>
              <a:endParaRPr lang="en-US" sz="2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8B6DE7-BCEB-AEAA-9397-6C4116FBE0D3}"/>
                </a:ext>
              </a:extLst>
            </p:cNvPr>
            <p:cNvSpPr txBox="1"/>
            <p:nvPr/>
          </p:nvSpPr>
          <p:spPr>
            <a:xfrm>
              <a:off x="1478068" y="1753611"/>
              <a:ext cx="2092369" cy="614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Negative (-)</a:t>
              </a:r>
            </a:p>
            <a:p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570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100</Words>
  <Application>Microsoft Macintosh PowerPoint</Application>
  <PresentationFormat>Widescreen</PresentationFormat>
  <Paragraphs>27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Buche</dc:creator>
  <cp:lastModifiedBy>Lisa Buche</cp:lastModifiedBy>
  <cp:revision>22</cp:revision>
  <dcterms:created xsi:type="dcterms:W3CDTF">2023-07-28T02:17:57Z</dcterms:created>
  <dcterms:modified xsi:type="dcterms:W3CDTF">2024-08-29T02:40:37Z</dcterms:modified>
</cp:coreProperties>
</file>